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2"/>
  </p:notesMasterIdLst>
  <p:sldIdLst>
    <p:sldId id="256" r:id="rId2"/>
    <p:sldId id="259" r:id="rId3"/>
    <p:sldId id="265" r:id="rId4"/>
    <p:sldId id="266" r:id="rId5"/>
    <p:sldId id="267" r:id="rId6"/>
    <p:sldId id="268" r:id="rId7"/>
    <p:sldId id="270" r:id="rId8"/>
    <p:sldId id="273" r:id="rId9"/>
    <p:sldId id="272" r:id="rId10"/>
    <p:sldId id="274" r:id="rId11"/>
    <p:sldId id="281" r:id="rId12"/>
    <p:sldId id="285" r:id="rId13"/>
    <p:sldId id="277" r:id="rId14"/>
    <p:sldId id="278" r:id="rId15"/>
    <p:sldId id="279" r:id="rId16"/>
    <p:sldId id="282" r:id="rId17"/>
    <p:sldId id="284" r:id="rId18"/>
    <p:sldId id="283" r:id="rId19"/>
    <p:sldId id="286" r:id="rId20"/>
    <p:sldId id="288" r:id="rId21"/>
    <p:sldId id="290" r:id="rId22"/>
    <p:sldId id="291" r:id="rId23"/>
    <p:sldId id="292" r:id="rId24"/>
    <p:sldId id="287" r:id="rId25"/>
    <p:sldId id="257" r:id="rId26"/>
    <p:sldId id="260" r:id="rId27"/>
    <p:sldId id="262" r:id="rId28"/>
    <p:sldId id="263" r:id="rId29"/>
    <p:sldId id="264" r:id="rId30"/>
    <p:sldId id="28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00" autoAdjust="0"/>
  </p:normalViewPr>
  <p:slideViewPr>
    <p:cSldViewPr>
      <p:cViewPr varScale="1">
        <p:scale>
          <a:sx n="82" d="100"/>
          <a:sy n="82" d="100"/>
        </p:scale>
        <p:origin x="-121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4EEC9-B8EA-4573-97CA-4D2BBA13B6FC}" type="datetimeFigureOut">
              <a:rPr lang="en-US" smtClean="0"/>
              <a:pPr/>
              <a:t>23-Oct-16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907AF-9B07-42F4-9FEB-B01114A2DC1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907AF-9B07-42F4-9FEB-B01114A2DC1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8" y="1828800"/>
            <a:ext cx="6173808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8" y="4800600"/>
            <a:ext cx="6173808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82A6-0600-4B9A-AD2D-39E5B5AD6CFD}" type="datetimeFigureOut">
              <a:rPr lang="en-GB" smtClean="0"/>
              <a:pPr/>
              <a:t>23/10/2016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BDD5-DABC-45E0-B6C8-5BACC162735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381001"/>
            <a:ext cx="11432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381001"/>
            <a:ext cx="5544993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82A6-0600-4B9A-AD2D-39E5B5AD6CFD}" type="datetimeFigureOut">
              <a:rPr lang="en-GB" smtClean="0"/>
              <a:pPr/>
              <a:t>23/10/2016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BDD5-DABC-45E0-B6C8-5BACC162735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82A6-0600-4B9A-AD2D-39E5B5AD6CFD}" type="datetimeFigureOut">
              <a:rPr lang="en-GB" smtClean="0"/>
              <a:pPr/>
              <a:t>23/10/2016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BDD5-DABC-45E0-B6C8-5BACC162735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8" y="2514600"/>
            <a:ext cx="6520997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8" y="5410201"/>
            <a:ext cx="6517197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82A6-0600-4B9A-AD2D-39E5B5AD6CFD}" type="datetimeFigureOut">
              <a:rPr lang="en-GB" smtClean="0"/>
              <a:pPr/>
              <a:t>23/10/2016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BDD5-DABC-45E0-B6C8-5BACC162735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905001"/>
            <a:ext cx="3315563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905001"/>
            <a:ext cx="3315563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82A6-0600-4B9A-AD2D-39E5B5AD6CFD}" type="datetimeFigureOut">
              <a:rPr lang="en-GB" smtClean="0"/>
              <a:pPr/>
              <a:t>23/10/2016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BDD5-DABC-45E0-B6C8-5BACC162735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6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6" y="2743201"/>
            <a:ext cx="3313277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7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7" y="2743201"/>
            <a:ext cx="3313277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82A6-0600-4B9A-AD2D-39E5B5AD6CFD}" type="datetimeFigureOut">
              <a:rPr lang="en-GB" smtClean="0"/>
              <a:pPr/>
              <a:t>23/10/2016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BDD5-DABC-45E0-B6C8-5BACC162735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82A6-0600-4B9A-AD2D-39E5B5AD6CFD}" type="datetimeFigureOut">
              <a:rPr lang="en-GB" smtClean="0"/>
              <a:pPr/>
              <a:t>23/10/2016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BDD5-DABC-45E0-B6C8-5BACC162735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82A6-0600-4B9A-AD2D-39E5B5AD6CFD}" type="datetimeFigureOut">
              <a:rPr lang="en-GB" smtClean="0"/>
              <a:pPr/>
              <a:t>23/10/2016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BDD5-DABC-45E0-B6C8-5BACC162735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82A6-0600-4B9A-AD2D-39E5B5AD6CFD}" type="datetimeFigureOut">
              <a:rPr lang="en-GB" smtClean="0"/>
              <a:pPr/>
              <a:t>23/10/2016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BDD5-DABC-45E0-B6C8-5BACC162735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82A6-0600-4B9A-AD2D-39E5B5AD6CFD}" type="datetimeFigureOut">
              <a:rPr lang="en-GB" smtClean="0"/>
              <a:pPr/>
              <a:t>23/10/2016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BDD5-DABC-45E0-B6C8-5BACC162735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904999"/>
            <a:ext cx="6852578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382A6-0600-4B9A-AD2D-39E5B5AD6CFD}" type="datetimeFigureOut">
              <a:rPr lang="en-GB" smtClean="0"/>
              <a:pPr/>
              <a:t>23/10/2016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8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FBDD5-DABC-45E0-B6C8-5BACC162735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Designing a Safekeeping System with Human Touch Detection Module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8" y="5029200"/>
            <a:ext cx="6173808" cy="1219200"/>
          </a:xfrm>
        </p:spPr>
        <p:txBody>
          <a:bodyPr/>
          <a:lstStyle/>
          <a:p>
            <a:r>
              <a:rPr lang="en-US" dirty="0" smtClean="0"/>
              <a:t>Bryan </a:t>
            </a:r>
            <a:r>
              <a:rPr lang="en-US" dirty="0" smtClean="0"/>
              <a:t>Leow | R@YDSP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4800600"/>
            <a:ext cx="762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38200" y="838200"/>
            <a:ext cx="762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0527378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6859787" cy="9144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1600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Background Info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Results &amp;  Discussion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R@YDSP Info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Q&amp;A</a:t>
            </a:r>
          </a:p>
          <a:p>
            <a:pPr marL="6858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The Experiments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51816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#1</a:t>
            </a:r>
            <a:r>
              <a:rPr lang="en-US" sz="2800" dirty="0" smtClean="0"/>
              <a:t>:</a:t>
            </a:r>
            <a:r>
              <a:rPr lang="en-US" sz="2400" dirty="0" smtClean="0"/>
              <a:t> shoul</a:t>
            </a:r>
            <a:r>
              <a:rPr lang="en-US" dirty="0" smtClean="0"/>
              <a:t>d the alarm be triggered when </a:t>
            </a:r>
            <a:r>
              <a:rPr lang="en-US" sz="2400" dirty="0" smtClean="0"/>
              <a:t>the RC time constant….</a:t>
            </a:r>
          </a:p>
          <a:p>
            <a:pPr lvl="1"/>
            <a:r>
              <a:rPr lang="en-US" sz="2400" dirty="0" smtClean="0"/>
              <a:t>exceeds a  pre-defined threshold value OR </a:t>
            </a:r>
            <a:r>
              <a:rPr lang="en-SG" sz="2400" dirty="0" smtClean="0"/>
              <a:t>increases by more than a certain value within a period of time</a:t>
            </a:r>
          </a:p>
          <a:p>
            <a:endPara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#2</a:t>
            </a:r>
            <a:r>
              <a:rPr lang="en-US" sz="2800" dirty="0" smtClean="0"/>
              <a:t>:</a:t>
            </a:r>
            <a:r>
              <a:rPr lang="en-US" dirty="0" smtClean="0"/>
              <a:t> find the best value to use in our sensor</a:t>
            </a:r>
            <a:endParaRPr lang="en-SG" dirty="0" smtClean="0"/>
          </a:p>
          <a:p>
            <a:endParaRPr lang="en-SG" dirty="0" smtClean="0"/>
          </a:p>
          <a:p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The Experiments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9144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#1:</a:t>
            </a:r>
            <a:r>
              <a:rPr lang="en-US" dirty="0" smtClean="0"/>
              <a:t> Separate programmes were written for both possible designs </a:t>
            </a:r>
            <a:endParaRPr lang="en-SG" dirty="0" smtClean="0"/>
          </a:p>
          <a:p>
            <a:endParaRPr lang="en-SG" dirty="0" smtClean="0"/>
          </a:p>
          <a:p>
            <a:endParaRPr lang="en-GB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8600" y="2409885"/>
            <a:ext cx="8763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elapsedMillis </a:t>
            </a:r>
            <a:r>
              <a:rPr lang="en-US" dirty="0" err="1" smtClean="0"/>
              <a:t>timerMUSIC</a:t>
            </a:r>
            <a:r>
              <a:rPr lang="en-US" dirty="0" smtClean="0"/>
              <a:t>; #define intervalMUSIC1 250</a:t>
            </a:r>
          </a:p>
          <a:p>
            <a:endParaRPr lang="en-US" dirty="0" smtClean="0"/>
          </a:p>
          <a:p>
            <a:r>
              <a:rPr lang="en-US" dirty="0" smtClean="0"/>
              <a:t>void loop() {</a:t>
            </a:r>
          </a:p>
          <a:p>
            <a:r>
              <a:rPr lang="en-US" dirty="0" smtClean="0"/>
              <a:t> if ( ((</a:t>
            </a:r>
            <a:r>
              <a:rPr lang="en-US" dirty="0" err="1" smtClean="0"/>
              <a:t>millis</a:t>
            </a:r>
            <a:r>
              <a:rPr lang="en-US" dirty="0" smtClean="0"/>
              <a:t>()) &gt;= 5100)  &amp;&amp;  ((</a:t>
            </a:r>
            <a:r>
              <a:rPr lang="en-US" dirty="0" err="1" smtClean="0"/>
              <a:t>newValue</a:t>
            </a:r>
            <a:r>
              <a:rPr lang="en-US" dirty="0" smtClean="0"/>
              <a:t> - </a:t>
            </a:r>
            <a:r>
              <a:rPr lang="en-US" dirty="0" err="1" smtClean="0"/>
              <a:t>oldValue</a:t>
            </a:r>
            <a:r>
              <a:rPr lang="en-US" dirty="0" smtClean="0"/>
              <a:t>) &gt;= 10)  &amp;&amp;  (</a:t>
            </a:r>
            <a:r>
              <a:rPr lang="en-US" dirty="0" err="1" smtClean="0"/>
              <a:t>tiltsensorBUFFER</a:t>
            </a:r>
            <a:r>
              <a:rPr lang="en-US" dirty="0" smtClean="0"/>
              <a:t> &gt; 5000) ){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timerMUSIC</a:t>
            </a:r>
            <a:r>
              <a:rPr lang="en-US" dirty="0" smtClean="0"/>
              <a:t> = 0;    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    // When object touched | Music</a:t>
            </a:r>
          </a:p>
          <a:p>
            <a:r>
              <a:rPr lang="en-US" dirty="0" smtClean="0"/>
              <a:t>        switch(note)</a:t>
            </a:r>
          </a:p>
          <a:p>
            <a:r>
              <a:rPr lang="en-US" dirty="0" smtClean="0"/>
              <a:t>        {</a:t>
            </a:r>
          </a:p>
          <a:p>
            <a:r>
              <a:rPr lang="en-US" dirty="0" smtClean="0"/>
              <a:t>        case 0:       //for first note</a:t>
            </a:r>
          </a:p>
          <a:p>
            <a:r>
              <a:rPr lang="en-US" dirty="0" smtClean="0"/>
              <a:t>            tone (SpeakerPin,262,250);</a:t>
            </a:r>
          </a:p>
          <a:p>
            <a:r>
              <a:rPr lang="en-US" dirty="0" smtClean="0"/>
              <a:t>            break;</a:t>
            </a:r>
          </a:p>
          <a:p>
            <a:r>
              <a:rPr lang="en-US" dirty="0" smtClean="0"/>
              <a:t>         case 1:      //for second note</a:t>
            </a:r>
          </a:p>
          <a:p>
            <a:r>
              <a:rPr lang="en-US" dirty="0" smtClean="0"/>
              <a:t>            tone (SpeakerPin,310,250);</a:t>
            </a:r>
          </a:p>
          <a:p>
            <a:r>
              <a:rPr lang="en-US" dirty="0" smtClean="0"/>
              <a:t>            break;</a:t>
            </a:r>
          </a:p>
          <a:p>
            <a:r>
              <a:rPr lang="en-US" dirty="0" smtClean="0"/>
              <a:t>        }</a:t>
            </a:r>
          </a:p>
          <a:p>
            <a:r>
              <a:rPr lang="en-US" dirty="0" smtClean="0"/>
              <a:t>     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00600" y="4648200"/>
            <a:ext cx="396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        if (</a:t>
            </a:r>
            <a:r>
              <a:rPr lang="en-US" dirty="0" err="1" smtClean="0"/>
              <a:t>timerMUSIC</a:t>
            </a:r>
            <a:r>
              <a:rPr lang="en-US" dirty="0" smtClean="0"/>
              <a:t> &gt;= intervalMUSIC1)</a:t>
            </a:r>
          </a:p>
          <a:p>
            <a:r>
              <a:rPr lang="en-US" dirty="0" smtClean="0"/>
              <a:t>        {</a:t>
            </a:r>
          </a:p>
          <a:p>
            <a:r>
              <a:rPr lang="en-US" dirty="0" smtClean="0"/>
              <a:t>           </a:t>
            </a:r>
            <a:r>
              <a:rPr lang="en-US" dirty="0" err="1" smtClean="0"/>
              <a:t>timerMUSIC</a:t>
            </a:r>
            <a:r>
              <a:rPr lang="en-US" dirty="0" smtClean="0"/>
              <a:t> -= intervalMUSIC1;</a:t>
            </a:r>
          </a:p>
          <a:p>
            <a:r>
              <a:rPr lang="en-US" dirty="0" smtClean="0"/>
              <a:t>           note = !note; }</a:t>
            </a:r>
          </a:p>
          <a:p>
            <a:r>
              <a:rPr lang="en-US" dirty="0" smtClean="0"/>
              <a:t>      </a:t>
            </a:r>
          </a:p>
          <a:p>
            <a:r>
              <a:rPr lang="en-US" dirty="0" smtClean="0"/>
              <a:t>        }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Arc 6"/>
          <p:cNvSpPr/>
          <p:nvPr/>
        </p:nvSpPr>
        <p:spPr>
          <a:xfrm flipV="1">
            <a:off x="3276600" y="6095999"/>
            <a:ext cx="838200" cy="387841"/>
          </a:xfrm>
          <a:prstGeom prst="arc">
            <a:avLst>
              <a:gd name="adj1" fmla="val 15925092"/>
              <a:gd name="adj2" fmla="val 0"/>
            </a:avLst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flipH="1">
            <a:off x="4572000" y="5098559"/>
            <a:ext cx="838200" cy="387841"/>
          </a:xfrm>
          <a:prstGeom prst="arc">
            <a:avLst>
              <a:gd name="adj1" fmla="val 15925092"/>
              <a:gd name="adj2" fmla="val 0"/>
            </a:avLst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114800" y="5257800"/>
            <a:ext cx="457200" cy="10668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 rot="5400000">
            <a:off x="4838700" y="4914900"/>
            <a:ext cx="228600" cy="304800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How to decide what is “better”/”best”?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Need for a framework to rate the effectiveness of the sensor.</a:t>
            </a:r>
          </a:p>
          <a:p>
            <a:r>
              <a:rPr lang="en-US" dirty="0" smtClean="0"/>
              <a:t>A “SCAR” criteria was developed – Sensitivity, Consistency, Adaptability and Reliability. </a:t>
            </a:r>
            <a:r>
              <a:rPr lang="en-SG" sz="2400" dirty="0" smtClean="0"/>
              <a:t> </a:t>
            </a:r>
          </a:p>
          <a:p>
            <a:endParaRPr lang="en-SG" dirty="0" smtClean="0"/>
          </a:p>
          <a:p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SCAR Criteria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51816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Sensitivity: </a:t>
            </a:r>
          </a:p>
          <a:p>
            <a:pPr lvl="1"/>
            <a:r>
              <a:rPr lang="en-SG" sz="2400" u="sng" dirty="0" smtClean="0"/>
              <a:t>What is it</a:t>
            </a:r>
            <a:r>
              <a:rPr lang="en-SG" sz="2400" dirty="0" smtClean="0"/>
              <a:t>: Receptiveness of the sensor to an approaching hand. </a:t>
            </a:r>
          </a:p>
          <a:p>
            <a:pPr lvl="1"/>
            <a:r>
              <a:rPr lang="en-SG" sz="2400" u="sng" dirty="0" smtClean="0"/>
              <a:t>How to measure</a:t>
            </a:r>
            <a:r>
              <a:rPr lang="en-SG" sz="2400" dirty="0" smtClean="0"/>
              <a:t>: Furthest distance one can keep his/her hand from the sensor and still trigger the alarm</a:t>
            </a:r>
            <a:r>
              <a:rPr lang="en-SG" dirty="0" smtClean="0"/>
              <a:t>.</a:t>
            </a:r>
          </a:p>
          <a:p>
            <a:pPr lvl="1"/>
            <a:endParaRPr lang="en-SG" dirty="0" smtClean="0"/>
          </a:p>
          <a:p>
            <a:r>
              <a:rPr lang="en-S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Consistency:</a:t>
            </a:r>
          </a:p>
          <a:p>
            <a:pPr lvl="1"/>
            <a:r>
              <a:rPr lang="en-SG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it</a:t>
            </a:r>
            <a:r>
              <a:rPr lang="en-SG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the variation in readings</a:t>
            </a:r>
            <a:r>
              <a:rPr lang="en-SG" sz="2400" dirty="0" smtClean="0"/>
              <a:t> gathered from the </a:t>
            </a:r>
            <a:r>
              <a:rPr lang="en-SG" sz="2400" i="1" dirty="0" smtClean="0"/>
              <a:t>Sensitivity </a:t>
            </a:r>
            <a:r>
              <a:rPr lang="en-SG" sz="2400" dirty="0" smtClean="0"/>
              <a:t>test.</a:t>
            </a:r>
          </a:p>
          <a:p>
            <a:pPr lvl="1"/>
            <a:r>
              <a:rPr lang="en-SG" sz="2400" u="sng" dirty="0" smtClean="0"/>
              <a:t>How to measure</a:t>
            </a:r>
            <a:r>
              <a:rPr lang="en-SG" sz="2400" dirty="0" smtClean="0"/>
              <a:t>: Highest reading minus lowest reading for the five times we repeat the experiment.</a:t>
            </a:r>
            <a:endParaRPr lang="en-SG" dirty="0" smtClean="0"/>
          </a:p>
          <a:p>
            <a:pPr>
              <a:buNone/>
            </a:pPr>
            <a:endParaRPr lang="en-SG" dirty="0" smtClean="0"/>
          </a:p>
          <a:p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SCAR Criteria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51816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Reliability: </a:t>
            </a:r>
          </a:p>
          <a:p>
            <a:pPr lvl="1"/>
            <a:r>
              <a:rPr lang="en-SG" sz="2400" u="sng" dirty="0" smtClean="0"/>
              <a:t>What is it</a:t>
            </a:r>
            <a:r>
              <a:rPr lang="en-SG" sz="2400" dirty="0" smtClean="0"/>
              <a:t>: occurrences of false alarms – alarms that are triggered when they are not intended or supposed to.</a:t>
            </a:r>
          </a:p>
          <a:p>
            <a:pPr lvl="1"/>
            <a:r>
              <a:rPr lang="en-SG" sz="2400" u="sng" dirty="0" smtClean="0"/>
              <a:t>How to measure</a:t>
            </a:r>
            <a:r>
              <a:rPr lang="en-SG" sz="2400" dirty="0" smtClean="0"/>
              <a:t>: Leave the sensor running for 2 minutes without interfering</a:t>
            </a:r>
          </a:p>
          <a:p>
            <a:pPr lvl="1"/>
            <a:endParaRPr lang="en-SG" dirty="0" smtClean="0"/>
          </a:p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Adaptability: </a:t>
            </a:r>
          </a:p>
          <a:p>
            <a:pPr lvl="1"/>
            <a:r>
              <a:rPr lang="en-SG" sz="2400" u="sng" dirty="0" smtClean="0"/>
              <a:t>What is it</a:t>
            </a:r>
            <a:r>
              <a:rPr lang="en-SG" sz="2400" dirty="0" smtClean="0"/>
              <a:t>: how adept a sensor is to changing environments and situations.</a:t>
            </a:r>
          </a:p>
          <a:p>
            <a:pPr lvl="1"/>
            <a:r>
              <a:rPr lang="en-SG" sz="2400" u="sng" dirty="0" smtClean="0"/>
              <a:t>How to measure</a:t>
            </a:r>
            <a:r>
              <a:rPr lang="en-SG" sz="2400" dirty="0" smtClean="0"/>
              <a:t>: Perform the SCR tests in different environments and situations. </a:t>
            </a:r>
          </a:p>
          <a:p>
            <a:endParaRPr lang="en-SG" dirty="0" smtClean="0"/>
          </a:p>
          <a:p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6859787" cy="9144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1600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Background Info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Methodology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Discussion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R@YDSP Info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Q&amp;A</a:t>
            </a:r>
          </a:p>
          <a:p>
            <a:pPr marL="6858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#1 | Results: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5181600"/>
          </a:xfrm>
        </p:spPr>
        <p:txBody>
          <a:bodyPr>
            <a:noAutofit/>
          </a:bodyPr>
          <a:lstStyle/>
          <a:p>
            <a:r>
              <a:rPr lang="en-SG" b="1" dirty="0" smtClean="0"/>
              <a:t>Method 1:</a:t>
            </a:r>
            <a:r>
              <a:rPr lang="en-SG" dirty="0" smtClean="0"/>
              <a:t> alarm triggered when </a:t>
            </a:r>
            <a:r>
              <a:rPr lang="en-US" dirty="0" smtClean="0"/>
              <a:t>RC time constant exceeds the threshold of 100.</a:t>
            </a:r>
          </a:p>
          <a:p>
            <a:r>
              <a:rPr lang="en-US" b="1" dirty="0" smtClean="0"/>
              <a:t>Method 2:</a:t>
            </a:r>
            <a:r>
              <a:rPr lang="en-US" dirty="0" smtClean="0"/>
              <a:t> alarm triggered when the increase in the RC time constant is &gt;15 within 5 seconds. </a:t>
            </a:r>
          </a:p>
          <a:p>
            <a:pPr>
              <a:buNone/>
            </a:pPr>
            <a:endParaRPr lang="en-SG" dirty="0" smtClean="0"/>
          </a:p>
          <a:p>
            <a:endParaRPr lang="en-GB" b="1" dirty="0" smtClean="0"/>
          </a:p>
        </p:txBody>
      </p:sp>
      <p:pic>
        <p:nvPicPr>
          <p:cNvPr id="4" name="Picture 3" descr="Capture.PNG"/>
          <p:cNvPicPr>
            <a:picLocks noChangeAspect="1"/>
          </p:cNvPicPr>
          <p:nvPr/>
        </p:nvPicPr>
        <p:blipFill>
          <a:blip r:embed="rId3" cstate="print"/>
          <a:srcRect l="860" r="1051"/>
          <a:stretch>
            <a:fillRect/>
          </a:stretch>
        </p:blipFill>
        <p:spPr>
          <a:xfrm>
            <a:off x="228600" y="3429000"/>
            <a:ext cx="8686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#1 | Discussion: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5181600"/>
          </a:xfrm>
        </p:spPr>
        <p:txBody>
          <a:bodyPr>
            <a:noAutofit/>
          </a:bodyPr>
          <a:lstStyle/>
          <a:p>
            <a:r>
              <a:rPr lang="en-US" b="1" dirty="0" smtClean="0"/>
              <a:t>Method 2</a:t>
            </a:r>
            <a:r>
              <a:rPr lang="en-US" dirty="0" smtClean="0"/>
              <a:t> </a:t>
            </a:r>
            <a:r>
              <a:rPr lang="en-US" b="1" dirty="0" smtClean="0"/>
              <a:t>&gt; Method 1</a:t>
            </a:r>
            <a:r>
              <a:rPr lang="en-US" dirty="0" smtClean="0"/>
              <a:t>. </a:t>
            </a:r>
          </a:p>
          <a:p>
            <a:r>
              <a:rPr lang="en-US" dirty="0" smtClean="0"/>
              <a:t>Better in Sensitivity, Adaptability &amp; Reliability than </a:t>
            </a:r>
            <a:r>
              <a:rPr lang="en-US" b="1" dirty="0" smtClean="0"/>
              <a:t>Method 1</a:t>
            </a:r>
            <a:r>
              <a:rPr lang="en-US" dirty="0" smtClean="0"/>
              <a:t>, which is highly unreliable with a 27% false alarm rate – more than 1 in 4 alarms could not be trusted.</a:t>
            </a:r>
            <a:endParaRPr lang="en-SG" dirty="0" smtClean="0"/>
          </a:p>
          <a:p>
            <a:r>
              <a:rPr lang="en-SG" dirty="0" smtClean="0"/>
              <a:t>Hence, we will be measuring relative difference in RC time constant to trigger the</a:t>
            </a:r>
            <a:r>
              <a:rPr lang="en-US" smtClean="0"/>
              <a:t> alarm. </a:t>
            </a:r>
            <a:endParaRPr lang="en-US" dirty="0" smtClean="0"/>
          </a:p>
          <a:p>
            <a:endParaRPr lang="en-SG" dirty="0" smtClean="0"/>
          </a:p>
          <a:p>
            <a:endParaRPr lang="en-SG" dirty="0" smtClean="0"/>
          </a:p>
          <a:p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#2 | Results: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5181600"/>
          </a:xfrm>
        </p:spPr>
        <p:txBody>
          <a:bodyPr>
            <a:noAutofit/>
          </a:bodyPr>
          <a:lstStyle/>
          <a:p>
            <a:r>
              <a:rPr lang="en-S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Sensitivity</a:t>
            </a:r>
            <a:r>
              <a:rPr lang="en-SG" b="1" dirty="0" smtClean="0"/>
              <a:t> </a:t>
            </a:r>
            <a:r>
              <a:rPr lang="en-SG" dirty="0" smtClean="0"/>
              <a:t>decreases with DTV</a:t>
            </a:r>
          </a:p>
          <a:p>
            <a:r>
              <a:rPr lang="en-S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Consistency/Reliability</a:t>
            </a:r>
            <a:r>
              <a:rPr lang="en-SG" dirty="0" smtClean="0"/>
              <a:t>: </a:t>
            </a:r>
            <a:r>
              <a:rPr lang="en-SG" dirty="0" smtClean="0"/>
              <a:t>very good</a:t>
            </a:r>
            <a:endParaRPr lang="en-SG" dirty="0" smtClean="0"/>
          </a:p>
          <a:p>
            <a:pPr lvl="0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  <a:cs typeface="Times New Roman" pitchFamily="18" charset="0"/>
              </a:rPr>
              <a:t>Adaptability</a:t>
            </a:r>
            <a:r>
              <a:rPr lang="en-US" dirty="0" smtClean="0">
                <a:ea typeface="宋体" pitchFamily="2" charset="-122"/>
                <a:cs typeface="Times New Roman" pitchFamily="18" charset="0"/>
              </a:rPr>
              <a:t> peaked at 18 DTV. At 26 DTV, the graph approached a plateau.</a:t>
            </a:r>
            <a:endParaRPr lang="en-US" dirty="0" smtClean="0">
              <a:cs typeface="Arial" pitchFamily="34" charset="0"/>
            </a:endParaRPr>
          </a:p>
          <a:p>
            <a:endParaRPr lang="en-SG" dirty="0" smtClean="0"/>
          </a:p>
          <a:p>
            <a:endParaRPr lang="en-GB" b="1" dirty="0" smtClean="0"/>
          </a:p>
        </p:txBody>
      </p:sp>
      <p:pic>
        <p:nvPicPr>
          <p:cNvPr id="6" name="Picture 5" descr="j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944" y="3581400"/>
            <a:ext cx="876865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6859787" cy="9144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1600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Info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Discussion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R@YDSP Info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</a:p>
          <a:p>
            <a:pPr marL="6858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5181600"/>
          </a:xfrm>
        </p:spPr>
        <p:txBody>
          <a:bodyPr>
            <a:no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Concept of capacitive sensing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Steps involved in capacitive sensing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Basic preview of the programmes written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The SCAR framework to determine alarm effectiveness</a:t>
            </a:r>
            <a:endParaRPr lang="en-US" dirty="0" smtClean="0">
              <a:cs typeface="Arial" pitchFamily="34" charset="0"/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Measuring relative difference is more reliable and adaptable.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DTV of 18 is the most adaptable</a:t>
            </a:r>
          </a:p>
          <a:p>
            <a:endParaRPr lang="en-SG" dirty="0" smtClean="0"/>
          </a:p>
          <a:p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Photos</a:t>
            </a:r>
            <a:endParaRPr lang="en-GB" dirty="0"/>
          </a:p>
        </p:txBody>
      </p:sp>
      <p:pic>
        <p:nvPicPr>
          <p:cNvPr id="6" name="Content Placeholder 5" descr="2015-12-23 15.35.5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04800" y="1524000"/>
            <a:ext cx="8534400" cy="4800600"/>
          </a:xfrm>
        </p:spPr>
      </p:pic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Photos</a:t>
            </a:r>
            <a:endParaRPr lang="en-GB" dirty="0"/>
          </a:p>
        </p:txBody>
      </p:sp>
      <p:pic>
        <p:nvPicPr>
          <p:cNvPr id="5" name="Content Placeholder 4" descr="2015-12-23 15.36.3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04800" y="1447800"/>
            <a:ext cx="8263466" cy="4648200"/>
          </a:xfrm>
        </p:spPr>
      </p:pic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230492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Photos</a:t>
            </a:r>
            <a:endParaRPr lang="en-GB" dirty="0"/>
          </a:p>
        </p:txBody>
      </p:sp>
      <p:pic>
        <p:nvPicPr>
          <p:cNvPr id="4" name="Picture 3" descr="2015-12-23 15.36.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524000"/>
            <a:ext cx="8305800" cy="467201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6859787" cy="9144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1600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Background Info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Methodology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Results &amp; Discussion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R@YDSP Info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Q&amp;A</a:t>
            </a:r>
          </a:p>
          <a:p>
            <a:pPr marL="6858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6859787" cy="914400"/>
          </a:xfrm>
        </p:spPr>
        <p:txBody>
          <a:bodyPr/>
          <a:lstStyle/>
          <a:p>
            <a:r>
              <a:rPr lang="en-US" dirty="0" smtClean="0"/>
              <a:t>R@YDSP | Mentorship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5181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Faculty of Engineering, National University of Singapore (NUS)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800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Attached to </a:t>
            </a:r>
            <a:r>
              <a:rPr lang="en-GB" dirty="0" smtClean="0"/>
              <a:t>Associate Professor </a:t>
            </a:r>
            <a:r>
              <a:rPr lang="en-GB" dirty="0" err="1" smtClean="0"/>
              <a:t>Arun</a:t>
            </a:r>
            <a:r>
              <a:rPr lang="en-GB" dirty="0" smtClean="0"/>
              <a:t> Shankar Narayanan</a:t>
            </a: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 marL="6858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1026" name="Picture 2" descr="NU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111" b="23222"/>
          <a:stretch/>
        </p:blipFill>
        <p:spPr bwMode="auto">
          <a:xfrm>
            <a:off x="1897380" y="2438400"/>
            <a:ext cx="5543550" cy="19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939037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533400"/>
            <a:ext cx="6859787" cy="685800"/>
          </a:xfrm>
        </p:spPr>
        <p:txBody>
          <a:bodyPr/>
          <a:lstStyle/>
          <a:p>
            <a:r>
              <a:rPr lang="en-US" dirty="0" smtClean="0"/>
              <a:t>R@YDSP | Attachment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648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smtClean="0"/>
              <a:t>Supposed</a:t>
            </a:r>
            <a:r>
              <a:rPr lang="en-US" dirty="0" smtClean="0"/>
              <a:t> attachment period: 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October 2015 – 31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December 2015, daily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Actual attachment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21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October 2015 – 31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December 2015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Once a week to check progress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Worked the rest from home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buNone/>
            </a:pPr>
            <a:endParaRPr lang="en-US" dirty="0" smtClean="0"/>
          </a:p>
          <a:p>
            <a:pPr marL="6858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660718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533400"/>
            <a:ext cx="6859787" cy="685800"/>
          </a:xfrm>
        </p:spPr>
        <p:txBody>
          <a:bodyPr/>
          <a:lstStyle/>
          <a:p>
            <a:r>
              <a:rPr lang="en-US" dirty="0" smtClean="0"/>
              <a:t>R@YDSP | Project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648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smtClean="0"/>
              <a:t>Supposed</a:t>
            </a:r>
            <a:r>
              <a:rPr lang="en-US" dirty="0" smtClean="0"/>
              <a:t> project: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buNone/>
            </a:pPr>
            <a:endParaRPr lang="en-US" dirty="0" smtClean="0"/>
          </a:p>
          <a:p>
            <a:pPr marL="6858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4" name="Picture 3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33600"/>
            <a:ext cx="9144000" cy="28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660718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533400"/>
            <a:ext cx="6859787" cy="685800"/>
          </a:xfrm>
        </p:spPr>
        <p:txBody>
          <a:bodyPr/>
          <a:lstStyle/>
          <a:p>
            <a:r>
              <a:rPr lang="en-US" dirty="0" smtClean="0"/>
              <a:t>R@YDSP | Project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648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dirty="0" smtClean="0"/>
              <a:t>Actual</a:t>
            </a:r>
            <a:r>
              <a:rPr lang="en-US" dirty="0" smtClean="0"/>
              <a:t> project: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buNone/>
            </a:pPr>
            <a:endParaRPr lang="en-US" dirty="0" smtClean="0"/>
          </a:p>
          <a:p>
            <a:pPr marL="6858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6" name="Picture 5" descr="bnjhbbhbn.PNG"/>
          <p:cNvPicPr>
            <a:picLocks noChangeAspect="1"/>
          </p:cNvPicPr>
          <p:nvPr/>
        </p:nvPicPr>
        <p:blipFill>
          <a:blip r:embed="rId2" cstate="print"/>
          <a:srcRect l="5041" r="3407"/>
          <a:stretch>
            <a:fillRect/>
          </a:stretch>
        </p:blipFill>
        <p:spPr>
          <a:xfrm>
            <a:off x="0" y="2112579"/>
            <a:ext cx="9144000" cy="291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6607180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533400"/>
            <a:ext cx="6859787" cy="685800"/>
          </a:xfrm>
        </p:spPr>
        <p:txBody>
          <a:bodyPr/>
          <a:lstStyle/>
          <a:p>
            <a:r>
              <a:rPr lang="en-US" dirty="0" smtClean="0"/>
              <a:t>R@YDSP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648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Point is, R@YDSP is </a:t>
            </a:r>
            <a:r>
              <a:rPr lang="en-US" b="1" dirty="0" smtClean="0"/>
              <a:t>flexible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Not necessarily daily attachment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Can explore other areas of your project</a:t>
            </a:r>
          </a:p>
          <a:p>
            <a:pPr lvl="1">
              <a:lnSpc>
                <a:spcPct val="100000"/>
              </a:lnSpc>
            </a:pPr>
            <a:endParaRPr lang="en-US" sz="2400" dirty="0" smtClean="0"/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Join if you’re interested in picking up some </a:t>
            </a:r>
            <a:r>
              <a:rPr lang="en-US" sz="2400" dirty="0" smtClean="0"/>
              <a:t>skills in </a:t>
            </a:r>
            <a:r>
              <a:rPr lang="en-US" sz="2400" dirty="0" smtClean="0"/>
              <a:t>science and technology (engineering, computing, nanotechnology)</a:t>
            </a:r>
          </a:p>
          <a:p>
            <a:pPr lvl="1">
              <a:lnSpc>
                <a:spcPct val="100000"/>
              </a:lnSpc>
            </a:pPr>
            <a:endParaRPr lang="en-US" b="1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buNone/>
            </a:pPr>
            <a:endParaRPr lang="en-US" dirty="0" smtClean="0"/>
          </a:p>
          <a:p>
            <a:pPr marL="6858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660718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6859787" cy="9144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1600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Info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Methodology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Results &amp; Discussion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R@YDSP Info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Q&amp;A</a:t>
            </a:r>
          </a:p>
          <a:p>
            <a:pPr marL="6858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533400"/>
            <a:ext cx="6859787" cy="685800"/>
          </a:xfrm>
        </p:spPr>
        <p:txBody>
          <a:bodyPr/>
          <a:lstStyle/>
          <a:p>
            <a:r>
              <a:rPr lang="en-US" dirty="0" smtClean="0"/>
              <a:t>R@YDSP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2895600"/>
            <a:ext cx="9143999" cy="1752601"/>
          </a:xfrm>
        </p:spPr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en-US" sz="8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T H A N K</a:t>
            </a:r>
          </a:p>
          <a:p>
            <a:pPr algn="ctr">
              <a:buNone/>
            </a:pPr>
            <a:r>
              <a:rPr lang="en-US" sz="8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Y O U</a:t>
            </a:r>
            <a:endParaRPr lang="en-US" sz="8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95400" y="2514600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95400" y="4800600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91217" y="3588603"/>
            <a:ext cx="7809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 :&gt;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360660718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001892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what does “human touch detection module” mean?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5181600"/>
          </a:xfrm>
        </p:spPr>
        <p:txBody>
          <a:bodyPr>
            <a:normAutofit/>
          </a:bodyPr>
          <a:lstStyle/>
          <a:p>
            <a:r>
              <a:rPr lang="en-GB" dirty="0" smtClean="0"/>
              <a:t>It refers to any sensor that uses </a:t>
            </a:r>
            <a:r>
              <a:rPr lang="en-GB" b="1" i="1" dirty="0" smtClean="0"/>
              <a:t>capacitive sensing </a:t>
            </a:r>
            <a:r>
              <a:rPr lang="en-GB" dirty="0" smtClean="0"/>
              <a:t>of the human body to trigger an alarm – that is, the property of the human body that enables it to act as a </a:t>
            </a:r>
            <a:r>
              <a:rPr lang="en-GB" u="sng" dirty="0" smtClean="0"/>
              <a:t>capacitor</a:t>
            </a:r>
            <a:r>
              <a:rPr lang="en-GB" dirty="0" smtClean="0"/>
              <a:t>.</a:t>
            </a:r>
          </a:p>
          <a:p>
            <a:endParaRPr lang="en-GB" sz="1000" dirty="0" smtClean="0"/>
          </a:p>
          <a:p>
            <a:r>
              <a:rPr lang="en-GB" b="1" dirty="0" smtClean="0"/>
              <a:t>What is a capacitor?</a:t>
            </a:r>
          </a:p>
          <a:p>
            <a:endParaRPr lang="en-GB" b="1" dirty="0" smtClean="0"/>
          </a:p>
        </p:txBody>
      </p:sp>
      <p:pic>
        <p:nvPicPr>
          <p:cNvPr id="6" name="Picture 5" descr="kj,ij.PNG"/>
          <p:cNvPicPr>
            <a:picLocks noChangeAspect="1"/>
          </p:cNvPicPr>
          <p:nvPr/>
        </p:nvPicPr>
        <p:blipFill>
          <a:blip r:embed="rId3" cstate="print"/>
          <a:srcRect t="9142"/>
          <a:stretch>
            <a:fillRect/>
          </a:stretch>
        </p:blipFill>
        <p:spPr>
          <a:xfrm>
            <a:off x="990600" y="3590692"/>
            <a:ext cx="7620000" cy="151470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8600" y="5073307"/>
            <a:ext cx="8610600" cy="1784693"/>
            <a:chOff x="228600" y="5073307"/>
            <a:chExt cx="8610600" cy="1784693"/>
          </a:xfrm>
        </p:grpSpPr>
        <p:pic>
          <p:nvPicPr>
            <p:cNvPr id="7" name="Picture 6" descr="img1_big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8600" y="5073307"/>
              <a:ext cx="3200400" cy="1784693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>
              <a:off x="3581400" y="5867400"/>
              <a:ext cx="1981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715000" y="5493603"/>
              <a:ext cx="3124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</a:rPr>
                <a:t>a 330 x 10^-6 Farad Capacitor 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001892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what does “human touch detection module” mean?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1524000"/>
            <a:ext cx="7848600" cy="5181600"/>
          </a:xfrm>
        </p:spPr>
        <p:txBody>
          <a:bodyPr>
            <a:normAutofit/>
          </a:bodyPr>
          <a:lstStyle/>
          <a:p>
            <a:r>
              <a:rPr lang="en-SG" dirty="0" smtClean="0">
                <a:solidFill>
                  <a:srgbClr val="92D050"/>
                </a:solidFill>
              </a:rPr>
              <a:t>An </a:t>
            </a:r>
            <a:r>
              <a:rPr lang="en-SG" dirty="0" err="1" smtClean="0">
                <a:solidFill>
                  <a:srgbClr val="92D050"/>
                </a:solidFill>
              </a:rPr>
              <a:t>Arduino</a:t>
            </a:r>
            <a:r>
              <a:rPr lang="en-SG" dirty="0" smtClean="0">
                <a:solidFill>
                  <a:srgbClr val="92D050"/>
                </a:solidFill>
              </a:rPr>
              <a:t> microcontroller </a:t>
            </a:r>
            <a:r>
              <a:rPr lang="en-SG" dirty="0" smtClean="0"/>
              <a:t>can detect human touch using a resistor-capacitor (RC) network, formed by a single resistor and the touch electrode capacitor. </a:t>
            </a:r>
          </a:p>
        </p:txBody>
      </p:sp>
      <p:pic>
        <p:nvPicPr>
          <p:cNvPr id="4" name="Picture 3" descr="2015-12-25 00.21.36.jpg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36818" t="8233" r="3950" b="7703"/>
          <a:stretch>
            <a:fillRect/>
          </a:stretch>
        </p:blipFill>
        <p:spPr>
          <a:xfrm>
            <a:off x="4724400" y="3124200"/>
            <a:ext cx="4038600" cy="3207241"/>
          </a:xfrm>
          <a:prstGeom prst="rect">
            <a:avLst/>
          </a:prstGeom>
        </p:spPr>
      </p:pic>
      <p:pic>
        <p:nvPicPr>
          <p:cNvPr id="7" name="Picture 6" descr="2015-12-07 17.35.47.jpg"/>
          <p:cNvPicPr/>
          <p:nvPr/>
        </p:nvPicPr>
        <p:blipFill>
          <a:blip r:embed="rId4" cstate="print"/>
          <a:srcRect l="39060" t="42890" r="44664" b="20711"/>
          <a:stretch>
            <a:fillRect/>
          </a:stretch>
        </p:blipFill>
        <p:spPr>
          <a:xfrm>
            <a:off x="289034" y="3124200"/>
            <a:ext cx="2530366" cy="3190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352800"/>
            <a:ext cx="2209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aluminium foil is the touch electrode capacitor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4200" y="4963180"/>
            <a:ext cx="152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resistor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19400" y="518160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438400" y="388620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67200" y="388620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71800" y="3352800"/>
            <a:ext cx="14478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wires are connected</a:t>
            </a:r>
            <a:endParaRPr lang="en-US" sz="2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7200" y="5791200"/>
            <a:ext cx="0" cy="53340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2000" y="6297687"/>
            <a:ext cx="3048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Arduino microcontroller</a:t>
            </a:r>
            <a:endParaRPr lang="en-US" sz="1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rc 20"/>
          <p:cNvSpPr/>
          <p:nvPr/>
        </p:nvSpPr>
        <p:spPr>
          <a:xfrm flipH="1" flipV="1">
            <a:off x="457200" y="6179041"/>
            <a:ext cx="457200" cy="304800"/>
          </a:xfrm>
          <a:prstGeom prst="arc">
            <a:avLst>
              <a:gd name="adj1" fmla="val 15925092"/>
              <a:gd name="adj2" fmla="val 0"/>
            </a:avLst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849-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594632" y="975632"/>
            <a:ext cx="6599463" cy="4953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4648200" y="464820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81600" y="4419600"/>
            <a:ext cx="38862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 pin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(connected to foil)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648200" y="5418891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57800" y="5181600"/>
            <a:ext cx="19050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 pin</a:t>
            </a:r>
            <a:endParaRPr lang="en-US" sz="2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7800" y="1245513"/>
            <a:ext cx="38862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Shiny red self-destruct button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Straight Arrow Connector 34"/>
          <p:cNvCxnSpPr>
            <a:stCxn id="34" idx="1"/>
          </p:cNvCxnSpPr>
          <p:nvPr/>
        </p:nvCxnSpPr>
        <p:spPr>
          <a:xfrm flipH="1" flipV="1">
            <a:off x="4572000" y="1447800"/>
            <a:ext cx="685800" cy="1315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001892" cy="914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Steps involved in capacitive sensing</a:t>
            </a:r>
            <a:endParaRPr lang="en-GB" sz="32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85800" y="1447800"/>
            <a:ext cx="7848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0" indent="-4572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AutoNum type="arabicParenR"/>
            </a:pPr>
            <a:r>
              <a:rPr lang="en-SG" sz="2400" dirty="0" smtClean="0"/>
              <a:t>The </a:t>
            </a:r>
            <a:r>
              <a:rPr lang="en-US" sz="2400" dirty="0" smtClean="0">
                <a:ea typeface="宋体" pitchFamily="2" charset="-122"/>
                <a:cs typeface="Times New Roman" pitchFamily="18" charset="0"/>
              </a:rPr>
              <a:t>send pin is toggled to a new state, and waits for the receive pin to change to this same state. </a:t>
            </a:r>
          </a:p>
          <a:p>
            <a:pPr marL="457200" lvl="0" indent="-4572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AutoNum type="arabicParenR"/>
            </a:pPr>
            <a:r>
              <a:rPr lang="en-US" sz="2400" dirty="0" smtClean="0">
                <a:ea typeface="宋体" pitchFamily="2" charset="-122"/>
                <a:cs typeface="Times New Roman" pitchFamily="18" charset="0"/>
              </a:rPr>
              <a:t>The delay between these two processes is determined by an “RC time constant” (recap: RC = resistor-capacitor), which can be represented by the following equation:</a:t>
            </a:r>
          </a:p>
          <a:p>
            <a:pPr marL="914400" lvl="1" indent="-4572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AutoNum type="arabicParenR"/>
            </a:pPr>
            <a:endParaRPr kumimoji="0" lang="en-SG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4648200"/>
            <a:ext cx="9144000" cy="762000"/>
            <a:chOff x="0" y="3886200"/>
            <a:chExt cx="9144000" cy="762000"/>
          </a:xfrm>
        </p:grpSpPr>
        <p:sp>
          <p:nvSpPr>
            <p:cNvPr id="12" name="Content Placeholder 1"/>
            <p:cNvSpPr txBox="1">
              <a:spLocks/>
            </p:cNvSpPr>
            <p:nvPr/>
          </p:nvSpPr>
          <p:spPr>
            <a:xfrm>
              <a:off x="0" y="4038600"/>
              <a:ext cx="9144000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3838" lvl="0" indent="-223838" algn="ctr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</a:pPr>
              <a:r>
                <a:rPr lang="en-SG" sz="2400" dirty="0" smtClean="0"/>
                <a:t>t</a:t>
              </a:r>
              <a:r>
                <a:rPr kumimoji="0" lang="en-SG" sz="2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ime</a:t>
              </a:r>
              <a:r>
                <a:rPr kumimoji="0" lang="en-SG" sz="24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= R x (</a:t>
              </a:r>
              <a:r>
                <a:rPr lang="en-US" sz="2400" dirty="0" err="1" smtClean="0">
                  <a:ea typeface="宋体" pitchFamily="2" charset="-122"/>
                  <a:cs typeface="Times New Roman" pitchFamily="18" charset="0"/>
                </a:rPr>
                <a:t>C</a:t>
              </a:r>
              <a:r>
                <a:rPr lang="en-US" sz="2400" baseline="-30000" dirty="0" err="1" smtClean="0">
                  <a:ea typeface="宋体" pitchFamily="2" charset="-122"/>
                  <a:cs typeface="Times New Roman" pitchFamily="18" charset="0"/>
                </a:rPr>
                <a:t>pin</a:t>
              </a:r>
              <a:r>
                <a:rPr kumimoji="0" lang="en-SG" sz="24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+ </a:t>
              </a:r>
              <a:r>
                <a:rPr lang="en-US" sz="2400" dirty="0" err="1" smtClean="0">
                  <a:ea typeface="宋体" pitchFamily="2" charset="-122"/>
                  <a:cs typeface="Times New Roman" pitchFamily="18" charset="0"/>
                </a:rPr>
                <a:t>C</a:t>
              </a:r>
              <a:r>
                <a:rPr lang="en-US" sz="2400" baseline="-30000" dirty="0" err="1" smtClean="0">
                  <a:ea typeface="宋体" pitchFamily="2" charset="-122"/>
                  <a:cs typeface="Times New Roman" pitchFamily="18" charset="0"/>
                </a:rPr>
                <a:t>touch</a:t>
              </a:r>
              <a:r>
                <a:rPr kumimoji="0" lang="en-SG" sz="24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)</a:t>
              </a:r>
              <a:endParaRPr kumimoji="0" lang="en-SG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838200" y="4648200"/>
              <a:ext cx="762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38200" y="3886200"/>
              <a:ext cx="762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001892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what does “human touch detection module” mean?</a:t>
            </a:r>
            <a:endParaRPr lang="en-GB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85800" y="1447800"/>
            <a:ext cx="7848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4572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AutoNum type="arabicParenR" startAt="3"/>
            </a:pPr>
            <a:r>
              <a:rPr lang="en-US" sz="2400" dirty="0" smtClean="0">
                <a:ea typeface="宋体" pitchFamily="2" charset="-122"/>
                <a:cs typeface="Times New Roman" pitchFamily="18" charset="0"/>
              </a:rPr>
              <a:t>Once the RC time constant is met and both pins are at the same state, the send pin will be toggled again and the cycle repeats. </a:t>
            </a:r>
          </a:p>
          <a:p>
            <a:pPr marL="457200" lvl="0" indent="-4572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AutoNum type="arabicParenR" startAt="3"/>
            </a:pPr>
            <a:r>
              <a:rPr lang="en-US" sz="2400" dirty="0" smtClean="0">
                <a:ea typeface="宋体" pitchFamily="2" charset="-122"/>
                <a:cs typeface="Times New Roman" pitchFamily="18" charset="0"/>
              </a:rPr>
              <a:t>This causes the receive pin to be periodically charged and discharged through the fixed resistor, the frequency of which is dependent on the time constant.</a:t>
            </a:r>
            <a:endParaRPr lang="en-US" sz="2400" dirty="0" smtClean="0">
              <a:cs typeface="Arial" pitchFamily="34" charset="0"/>
            </a:endParaRPr>
          </a:p>
        </p:txBody>
      </p:sp>
      <p:pic>
        <p:nvPicPr>
          <p:cNvPr id="4" name="Content Placeholder 3" descr="jmnjm.PNG"/>
          <p:cNvPicPr>
            <a:picLocks noChangeAspect="1"/>
          </p:cNvPicPr>
          <p:nvPr/>
        </p:nvPicPr>
        <p:blipFill>
          <a:blip r:embed="rId3" cstate="print"/>
          <a:srcRect l="1551" r="7518" b="50130"/>
          <a:stretch>
            <a:fillRect/>
          </a:stretch>
        </p:blipFill>
        <p:spPr>
          <a:xfrm>
            <a:off x="76200" y="4114800"/>
            <a:ext cx="8931813" cy="21550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371600" y="5105400"/>
            <a:ext cx="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248400"/>
            <a:ext cx="38862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 pin charging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5638800"/>
            <a:ext cx="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19400" y="6274713"/>
            <a:ext cx="38862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 pin discharging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2108" y="304800"/>
            <a:ext cx="8001892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what does “human touch detection module” mean?</a:t>
            </a:r>
            <a:endParaRPr lang="en-GB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85800" y="1447800"/>
            <a:ext cx="7848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4572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+mj-lt"/>
              <a:buAutoNum type="arabicParenR" startAt="5"/>
            </a:pPr>
            <a:r>
              <a:rPr lang="en-US" sz="2400" dirty="0" smtClean="0">
                <a:ea typeface="宋体" pitchFamily="2" charset="-122"/>
                <a:cs typeface="Times New Roman" pitchFamily="18" charset="0"/>
              </a:rPr>
              <a:t>A touch from an electrical conductor (such as a metal object or a hand) increases </a:t>
            </a:r>
            <a:r>
              <a:rPr lang="en-US" sz="2400" dirty="0" err="1" smtClean="0">
                <a:ea typeface="宋体" pitchFamily="2" charset="-122"/>
                <a:cs typeface="Times New Roman" pitchFamily="18" charset="0"/>
              </a:rPr>
              <a:t>C</a:t>
            </a:r>
            <a:r>
              <a:rPr lang="en-US" sz="2400" baseline="-30000" dirty="0" err="1" smtClean="0">
                <a:ea typeface="宋体" pitchFamily="2" charset="-122"/>
                <a:cs typeface="Times New Roman" pitchFamily="18" charset="0"/>
              </a:rPr>
              <a:t>touch</a:t>
            </a:r>
            <a:r>
              <a:rPr lang="en-US" sz="2400" baseline="-30000" dirty="0" smtClean="0">
                <a:ea typeface="宋体" pitchFamily="2" charset="-122"/>
                <a:cs typeface="Times New Roman" pitchFamily="18" charset="0"/>
              </a:rPr>
              <a:t> </a:t>
            </a:r>
            <a:r>
              <a:rPr lang="en-US" sz="2400" dirty="0" smtClean="0">
                <a:ea typeface="宋体" pitchFamily="2" charset="-122"/>
                <a:cs typeface="Times New Roman" pitchFamily="18" charset="0"/>
              </a:rPr>
              <a:t>. </a:t>
            </a:r>
          </a:p>
          <a:p>
            <a:pPr marL="457200" lvl="0" indent="-4572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+mj-lt"/>
              <a:buAutoNum type="arabicParenR" startAt="5"/>
            </a:pPr>
            <a:r>
              <a:rPr lang="en-US" sz="2400" dirty="0" smtClean="0">
                <a:ea typeface="宋体" pitchFamily="2" charset="-122"/>
                <a:cs typeface="Times New Roman" pitchFamily="18" charset="0"/>
              </a:rPr>
              <a:t>Variation in the RC timing due to this is reported to the </a:t>
            </a:r>
            <a:r>
              <a:rPr lang="en-US" sz="2400" dirty="0" err="1" smtClean="0">
                <a:ea typeface="宋体" pitchFamily="2" charset="-122"/>
                <a:cs typeface="Times New Roman" pitchFamily="18" charset="0"/>
              </a:rPr>
              <a:t>Arduino</a:t>
            </a:r>
            <a:r>
              <a:rPr lang="en-US" sz="2400" dirty="0" smtClean="0">
                <a:ea typeface="宋体" pitchFamily="2" charset="-122"/>
                <a:cs typeface="Times New Roman" pitchFamily="18" charset="0"/>
              </a:rPr>
              <a:t> board, which can trigger further actions if it satisfies a condition as defined by the user. </a:t>
            </a:r>
            <a:endParaRPr lang="en-US" sz="2400" dirty="0" smtClean="0">
              <a:cs typeface="Arial" pitchFamily="34" charset="0"/>
            </a:endParaRPr>
          </a:p>
          <a:p>
            <a:pPr marL="457200" lvl="0" indent="-4572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AutoNum type="arabicParenR" startAt="5"/>
            </a:pPr>
            <a:endParaRPr kumimoji="0" lang="en-SG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7" name="Content Placeholder 3" descr="jmnjm.PNG"/>
          <p:cNvPicPr>
            <a:picLocks noChangeAspect="1"/>
          </p:cNvPicPr>
          <p:nvPr/>
        </p:nvPicPr>
        <p:blipFill>
          <a:blip r:embed="rId3" cstate="print"/>
          <a:srcRect l="1551" r="7518" b="3014"/>
          <a:stretch>
            <a:fillRect/>
          </a:stretch>
        </p:blipFill>
        <p:spPr>
          <a:xfrm>
            <a:off x="1143000" y="3505200"/>
            <a:ext cx="6629400" cy="3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5961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820</TotalTime>
  <Words>1061</Words>
  <Application>Microsoft Office PowerPoint</Application>
  <PresentationFormat>On-screen Show (4:3)</PresentationFormat>
  <Paragraphs>188</Paragraphs>
  <Slides>30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Theme2</vt:lpstr>
      <vt:lpstr>Designing a Safekeeping System with Human Touch Detection Module</vt:lpstr>
      <vt:lpstr>Overview</vt:lpstr>
      <vt:lpstr>Overview</vt:lpstr>
      <vt:lpstr>So what does “human touch detection module” mean?</vt:lpstr>
      <vt:lpstr>So what does “human touch detection module” mean?</vt:lpstr>
      <vt:lpstr>Slide 6</vt:lpstr>
      <vt:lpstr>Steps involved in capacitive sensing</vt:lpstr>
      <vt:lpstr>So what does “human touch detection module” mean?</vt:lpstr>
      <vt:lpstr>So what does “human touch detection module” mean?</vt:lpstr>
      <vt:lpstr>Overview</vt:lpstr>
      <vt:lpstr>The Experiments</vt:lpstr>
      <vt:lpstr>The Experiments</vt:lpstr>
      <vt:lpstr>How to decide what is “better”/”best”?</vt:lpstr>
      <vt:lpstr>SCAR Criteria</vt:lpstr>
      <vt:lpstr>SCAR Criteria</vt:lpstr>
      <vt:lpstr>Overview</vt:lpstr>
      <vt:lpstr>Experiment #1 | Results:</vt:lpstr>
      <vt:lpstr>Experiment #1 | Discussion:</vt:lpstr>
      <vt:lpstr>Experiment #2 | Results:</vt:lpstr>
      <vt:lpstr>Conclusion</vt:lpstr>
      <vt:lpstr>Photos</vt:lpstr>
      <vt:lpstr>Photos</vt:lpstr>
      <vt:lpstr>Photos</vt:lpstr>
      <vt:lpstr>Overview</vt:lpstr>
      <vt:lpstr>R@YDSP | Mentorship</vt:lpstr>
      <vt:lpstr>R@YDSP | Attachment</vt:lpstr>
      <vt:lpstr>R@YDSP | Project</vt:lpstr>
      <vt:lpstr>R@YDSP | Project</vt:lpstr>
      <vt:lpstr>R@YDSP</vt:lpstr>
      <vt:lpstr>R@YDSP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 Safekeeping System with Human Touch Detection Module</dc:title>
  <dc:creator>Liaw Ying Ling, Dionis</dc:creator>
  <cp:lastModifiedBy>Bryan Leow</cp:lastModifiedBy>
  <cp:revision>85</cp:revision>
  <dcterms:created xsi:type="dcterms:W3CDTF">2016-10-13T01:40:40Z</dcterms:created>
  <dcterms:modified xsi:type="dcterms:W3CDTF">2016-10-23T13:09:34Z</dcterms:modified>
</cp:coreProperties>
</file>